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305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03.12.2023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03.12.2023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03.12.2023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03.12.2023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03.12.2023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03.12.2023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03.12.2023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03.12.2023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03.12.2023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03.12.2023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03.12.2023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03.12.2023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F3B12-1C70-F75B-6204-63B311F052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Комплексная система управления движения инвалидной коляски</a:t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67C7EB-BC9A-8195-779A-F4BD6A3D79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ru-RU" dirty="0"/>
              <a:t>Автор</a:t>
            </a:r>
            <a:r>
              <a:rPr lang="en-US" dirty="0"/>
              <a:t>: </a:t>
            </a:r>
            <a:r>
              <a:rPr lang="ru-RU" dirty="0"/>
              <a:t>Калашников Д.А.</a:t>
            </a:r>
          </a:p>
        </p:txBody>
      </p:sp>
    </p:spTree>
    <p:extLst>
      <p:ext uri="{BB962C8B-B14F-4D97-AF65-F5344CB8AC3E}">
        <p14:creationId xmlns:p14="http://schemas.microsoft.com/office/powerpoint/2010/main" val="258397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829E9-D2F7-C114-72F5-3C7E776B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Обоснование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A0D7B7-5EEE-9A57-EEFA-E67089E6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50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Проанализировав все представленные решения, можно сделать следующие выводы</a:t>
            </a:r>
            <a:r>
              <a:rPr lang="en-US" dirty="0"/>
              <a:t>: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Электроколясок, которые могли бы заезжать в общественный транспорт не существует</a:t>
            </a:r>
            <a:r>
              <a:rPr lang="en-US" dirty="0"/>
              <a:t>;</a:t>
            </a:r>
            <a:r>
              <a:rPr lang="ru-R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Потребность в колясках, заезжающих в транспорт, есть очень большая, из-за маленького для городских условий запаса хода на одном заряде у всех существующих решений</a:t>
            </a:r>
            <a:r>
              <a:rPr lang="en-US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Не существует универсальных колясок, способных как преодолевать ступеньки и бордюры больше 10 см в высоту, так и справляться с плохими дорожными условиями</a:t>
            </a:r>
            <a:r>
              <a:rPr lang="en-US" dirty="0"/>
              <a:t>;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Не существует российского джойстика, обеспечивающего сопоставимую с зарубежными аналогами плавность управления коляской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B50967-0432-AF3C-3385-E1D0D36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057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090A5-EFCF-57A3-3995-E5799A2E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23D0B-E3DD-5B84-3961-39AE7F0BB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Электроколяска которая позволит инвалиду свободно преодолевать лестницы, пандусы и бордюры, а также без проблем пользоваться общественным транспортом.</a:t>
            </a:r>
          </a:p>
          <a:p>
            <a:r>
              <a:rPr lang="ru-RU" dirty="0"/>
              <a:t>Данная коляска будет иметь 3 режима работы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1. </a:t>
            </a:r>
            <a:r>
              <a:rPr lang="ru-RU" dirty="0"/>
              <a:t>Режим ручного управления (с помощью многопозиционного джойстика)</a:t>
            </a:r>
          </a:p>
          <a:p>
            <a:pPr marL="0" indent="0">
              <a:buNone/>
            </a:pPr>
            <a:r>
              <a:rPr lang="ru-RU" dirty="0"/>
              <a:t>2. Режим автономного следования за маячком в кармане пользователя.</a:t>
            </a:r>
          </a:p>
          <a:p>
            <a:pPr marL="0" indent="0">
              <a:buNone/>
            </a:pPr>
            <a:r>
              <a:rPr lang="ru-RU" dirty="0"/>
              <a:t>3. Режим полностью автономной доставки пассажира в заранее заданную точку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B55107-7B17-3135-05BA-A10D246E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069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E670C-D421-D49C-80A0-BFCA2E7E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Цели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38B1CC-666C-1B6B-BE20-3B490DD26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sz="2400" dirty="0"/>
              <a:t>Целью данного проекта является расширение возможностей существующих транспортных средств для людей с ОВЗ функцией заезда в транспорт, а также режимом автоматической доставки пассажира в заданную точку.</a:t>
            </a:r>
          </a:p>
          <a:p>
            <a:r>
              <a:rPr lang="ru-RU" sz="2400" dirty="0"/>
              <a:t>Задачами данного проекта является</a:t>
            </a:r>
            <a:r>
              <a:rPr lang="en-US" sz="2400" dirty="0"/>
              <a:t>:</a:t>
            </a:r>
          </a:p>
          <a:p>
            <a:r>
              <a:rPr lang="en-US" sz="2400" dirty="0"/>
              <a:t>1. </a:t>
            </a:r>
            <a:r>
              <a:rPr lang="ru-RU" sz="2400" dirty="0"/>
              <a:t>Провести анализ существующих решений транспортных средств для людей с ОВЗ, составить техническое задание на разработку данного устройства</a:t>
            </a:r>
            <a:r>
              <a:rPr lang="en-US" sz="2400" dirty="0"/>
              <a:t>;</a:t>
            </a:r>
          </a:p>
          <a:p>
            <a:r>
              <a:rPr lang="en-US" sz="2400" dirty="0"/>
              <a:t>2.  </a:t>
            </a:r>
            <a:r>
              <a:rPr lang="ru-RU" sz="2400" dirty="0"/>
              <a:t>Составить математическую модель, описывающую передвижение и функционирование разрабатываемого устройства</a:t>
            </a:r>
            <a:r>
              <a:rPr lang="en-US" sz="2400" dirty="0"/>
              <a:t>;</a:t>
            </a:r>
            <a:endParaRPr lang="ru-RU" sz="2400" dirty="0"/>
          </a:p>
          <a:p>
            <a:r>
              <a:rPr lang="en-US" sz="2400" dirty="0"/>
              <a:t>3. </a:t>
            </a:r>
            <a:r>
              <a:rPr lang="ru-RU" sz="2400" dirty="0"/>
              <a:t>Разработать конструкцию, удовлетворяющую требованиям ТЗ</a:t>
            </a:r>
          </a:p>
          <a:p>
            <a:r>
              <a:rPr lang="ru-RU" sz="2400" dirty="0"/>
              <a:t>4. Создать на основе мат. модели устройства цифровую систему управления, которая позволит данному транспортному средству правильно выполнять свои функции, описанные в Целях данного проекта.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17D29F-6E83-C3F0-F442-F3A1C21D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790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45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100 кг;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Габаритные размеры автономного транспортного средства не более 1000х650х1600 мм (длина, ширина, высота);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Время работы от одного заряда не менее 5 часов.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Актуальность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353" y="1087135"/>
            <a:ext cx="7051230" cy="50818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3735514" y="6169911"/>
            <a:ext cx="4720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Статистика инвалидов в мире</a:t>
            </a:r>
          </a:p>
        </p:txBody>
      </p:sp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Актуальность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627C89-4DCE-61A1-BA48-822CC4F6B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48" y="1233631"/>
            <a:ext cx="8223316" cy="4716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D55D30-26B0-D661-F8B8-CCF0B6D0CC78}"/>
              </a:ext>
            </a:extLst>
          </p:cNvPr>
          <p:cNvSpPr txBox="1"/>
          <p:nvPr/>
        </p:nvSpPr>
        <p:spPr>
          <a:xfrm>
            <a:off x="3042139" y="5987018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только в России</a:t>
            </a:r>
          </a:p>
        </p:txBody>
      </p:sp>
    </p:spTree>
    <p:extLst>
      <p:ext uri="{BB962C8B-B14F-4D97-AF65-F5344CB8AC3E}">
        <p14:creationId xmlns:p14="http://schemas.microsoft.com/office/powerpoint/2010/main" val="327577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63180D-1C5A-B3DC-9432-4B15B3FC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Классификация устройств для преодоления</a:t>
            </a:r>
            <a:br>
              <a:rPr lang="ru-RU" dirty="0"/>
            </a:br>
            <a:r>
              <a:rPr lang="ru-RU" dirty="0"/>
              <a:t>препятствий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F9315E-70DA-149F-8771-8E35157D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2BAAF4-592E-1088-5DD5-40EC331DB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6682" b="70497"/>
          <a:stretch/>
        </p:blipFill>
        <p:spPr>
          <a:xfrm>
            <a:off x="2602524" y="1690688"/>
            <a:ext cx="8519180" cy="37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64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E98CA-D554-2711-1CF3-6B861268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Типовые проблемы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5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41163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10373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2"/>
          <a:stretch/>
        </p:blipFill>
        <p:spPr>
          <a:xfrm>
            <a:off x="2892159" y="1616591"/>
            <a:ext cx="2878797" cy="3497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378425" y="5365019"/>
            <a:ext cx="2262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Catewil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Utltra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WD</a:t>
            </a:r>
            <a:endParaRPr lang="ru-RU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160791" y="1490504"/>
                <a:ext cx="2906116" cy="477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Catewil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полноприводная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450</a:t>
                </a:r>
                <a:r>
                  <a:rPr lang="ru-RU" sz="1600" dirty="0"/>
                  <a:t>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опционально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2017</a:t>
                </a:r>
                <a:endParaRPr lang="ru-RU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91" y="1490504"/>
                <a:ext cx="2906116" cy="4770537"/>
              </a:xfrm>
              <a:prstGeom prst="rect">
                <a:avLst/>
              </a:prstGeom>
              <a:blipFill>
                <a:blip r:embed="rId3"/>
                <a:stretch>
                  <a:fillRect l="-1048" t="-384" r="-629" b="-7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557" y="1653640"/>
            <a:ext cx="3176440" cy="31764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8897193" y="5177290"/>
            <a:ext cx="2654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Observer </a:t>
            </a:r>
            <a:r>
              <a:rPr lang="ru-RU" sz="2000" dirty="0"/>
              <a:t>Проходимец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6002873" y="1469957"/>
                <a:ext cx="2979285" cy="477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Observer;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полноприводная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1300</a:t>
                </a:r>
                <a:r>
                  <a:rPr lang="ru-RU" sz="1600" dirty="0"/>
                  <a:t>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обработки данных с гироскопа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опционально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15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2018</a:t>
                </a:r>
                <a:endParaRPr lang="ru-RU" sz="1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873" y="1469957"/>
                <a:ext cx="2979285" cy="4770537"/>
              </a:xfrm>
              <a:prstGeom prst="rect">
                <a:avLst/>
              </a:prstGeom>
              <a:blipFill>
                <a:blip r:embed="rId5"/>
                <a:stretch>
                  <a:fillRect l="-1230" t="-383" r="-820" b="-6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45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23FEB2-9C77-94AF-E0EC-02444415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602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56CE74-0EDF-2D15-A984-7A8068139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D8439C-F4F6-6C6C-CAFA-0EA4767F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58" y="1551655"/>
            <a:ext cx="3391069" cy="3712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52B300-9C48-CD54-D9C5-A4D1D7C80E80}"/>
              </a:ext>
            </a:extLst>
          </p:cNvPr>
          <p:cNvSpPr txBox="1"/>
          <p:nvPr/>
        </p:nvSpPr>
        <p:spPr>
          <a:xfrm>
            <a:off x="3859901" y="5263869"/>
            <a:ext cx="2739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Catewil</a:t>
            </a:r>
            <a:r>
              <a:rPr lang="en-US" sz="2000" dirty="0"/>
              <a:t> GTS4</a:t>
            </a:r>
            <a:endParaRPr lang="ru-RU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C82833-000D-A959-748A-C9DC62074C3C}"/>
                  </a:ext>
                </a:extLst>
              </p:cNvPr>
              <p:cNvSpPr txBox="1"/>
              <p:nvPr/>
            </p:nvSpPr>
            <p:spPr>
              <a:xfrm>
                <a:off x="527124" y="1135097"/>
                <a:ext cx="2690602" cy="597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Catewil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</a:t>
                </a:r>
                <a:r>
                  <a:rPr lang="en-US" sz="1600" dirty="0"/>
                  <a:t>-</a:t>
                </a:r>
                <a:r>
                  <a:rPr lang="ru-RU" sz="1600" dirty="0" err="1"/>
                  <a:t>ступенькоход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смешенная (привод на задние колеса + выдвижное гусеничное шасси)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</a:t>
                </a:r>
                <a:r>
                  <a:rPr lang="ru-RU" sz="1600" dirty="0"/>
                  <a:t>450Вт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есть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20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2017</a:t>
                </a:r>
                <a:endParaRPr lang="ru-RU" sz="1600" dirty="0"/>
              </a:p>
              <a:p>
                <a:endParaRPr lang="ru-RU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C82833-000D-A959-748A-C9DC62074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24" y="1135097"/>
                <a:ext cx="2690602" cy="5970865"/>
              </a:xfrm>
              <a:prstGeom prst="rect">
                <a:avLst/>
              </a:prstGeom>
              <a:blipFill>
                <a:blip r:embed="rId3"/>
                <a:stretch>
                  <a:fillRect l="-1131" t="-306" r="-13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35D319-3523-DCEB-C5E8-B5AA57E21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565" y="1690688"/>
            <a:ext cx="3156720" cy="31806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D1AA4D-1B3D-2E06-A2A6-AD221A1C16EB}"/>
                  </a:ext>
                </a:extLst>
              </p:cNvPr>
              <p:cNvSpPr txBox="1"/>
              <p:nvPr/>
            </p:nvSpPr>
            <p:spPr>
              <a:xfrm>
                <a:off x="6599054" y="1024709"/>
                <a:ext cx="2981915" cy="6217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Германия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Otto bork;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полноприводная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</a:t>
                </a:r>
                <a:r>
                  <a:rPr lang="ru-RU" sz="1600" dirty="0"/>
                  <a:t>450Вт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продвинутая система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немецкий, разработан в самой компании </a:t>
                </a:r>
                <a:r>
                  <a:rPr lang="en-US" sz="1600" dirty="0"/>
                  <a:t>Otto bork;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7-8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2013</a:t>
                </a:r>
                <a:endParaRPr lang="ru-RU" sz="1600" dirty="0"/>
              </a:p>
              <a:p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D1AA4D-1B3D-2E06-A2A6-AD221A1C1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054" y="1024709"/>
                <a:ext cx="2981915" cy="6217087"/>
              </a:xfrm>
              <a:prstGeom prst="rect">
                <a:avLst/>
              </a:prstGeom>
              <a:blipFill>
                <a:blip r:embed="rId5"/>
                <a:stretch>
                  <a:fillRect l="-1227" t="-294" r="-6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28CF7E8-0DA0-69F2-6211-D6A8884A3EDD}"/>
              </a:ext>
            </a:extLst>
          </p:cNvPr>
          <p:cNvSpPr txBox="1"/>
          <p:nvPr/>
        </p:nvSpPr>
        <p:spPr>
          <a:xfrm>
            <a:off x="9509139" y="5163230"/>
            <a:ext cx="2236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Otto bork C1000 DS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37469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7CDA49-A809-27F5-3857-164D61F6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962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2BD295-E6AA-8BB1-8944-CFA2A2E3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07508-CFB9-BE7F-8E50-6D57D84BA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77" t="8698" r="577"/>
          <a:stretch/>
        </p:blipFill>
        <p:spPr bwMode="auto">
          <a:xfrm>
            <a:off x="3135323" y="1872397"/>
            <a:ext cx="2824579" cy="30219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1F65C-21D7-D0F6-C1FB-6AD28C1D46B8}"/>
                  </a:ext>
                </a:extLst>
              </p:cNvPr>
              <p:cNvSpPr txBox="1"/>
              <p:nvPr/>
            </p:nvSpPr>
            <p:spPr>
              <a:xfrm>
                <a:off x="667111" y="773712"/>
                <a:ext cx="2914290" cy="597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Германия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Otto bork;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полноприводная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5</a:t>
                </a:r>
                <a:r>
                  <a:rPr lang="ru-RU" sz="1600" dirty="0"/>
                  <a:t>50Вт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продвинутая система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немецкий, разработан в самой компании </a:t>
                </a:r>
                <a:r>
                  <a:rPr lang="en-US" sz="1600" dirty="0"/>
                  <a:t>Otto bork;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7-8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2019</a:t>
                </a:r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1F65C-21D7-D0F6-C1FB-6AD28C1D4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11" y="773712"/>
                <a:ext cx="2914290" cy="5970865"/>
              </a:xfrm>
              <a:prstGeom prst="rect">
                <a:avLst/>
              </a:prstGeom>
              <a:blipFill>
                <a:blip r:embed="rId3"/>
                <a:stretch>
                  <a:fillRect l="-1044" t="-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E0EA09-E70E-5610-B3DF-E71D7ECAD3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043" y="2228180"/>
            <a:ext cx="2958957" cy="2958957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983FD6-1AD4-42C4-B941-3EE7E5447BC5}"/>
                  </a:ext>
                </a:extLst>
              </p:cNvPr>
              <p:cNvSpPr txBox="1"/>
              <p:nvPr/>
            </p:nvSpPr>
            <p:spPr>
              <a:xfrm>
                <a:off x="6694143" y="845336"/>
                <a:ext cx="2690602" cy="6463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Китай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Ortonika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заднеприводная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</a:t>
                </a:r>
                <a:r>
                  <a:rPr lang="ru-RU" sz="1600" dirty="0"/>
                  <a:t>450Вт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нет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10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dirty="0"/>
              </a:p>
              <a:p>
                <a:r>
                  <a:rPr lang="ru-RU" sz="1600" dirty="0"/>
                  <a:t>Год начала производства</a:t>
                </a:r>
                <a:r>
                  <a:rPr lang="en-US" sz="1600" dirty="0"/>
                  <a:t>: 2019</a:t>
                </a:r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983FD6-1AD4-42C4-B941-3EE7E5447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143" y="845336"/>
                <a:ext cx="2690602" cy="6463308"/>
              </a:xfrm>
              <a:prstGeom prst="rect">
                <a:avLst/>
              </a:prstGeom>
              <a:blipFill>
                <a:blip r:embed="rId5"/>
                <a:stretch>
                  <a:fillRect l="-1134" t="-2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1AA843C-27B0-9F77-7354-74371C93AC31}"/>
              </a:ext>
            </a:extLst>
          </p:cNvPr>
          <p:cNvSpPr txBox="1"/>
          <p:nvPr/>
        </p:nvSpPr>
        <p:spPr>
          <a:xfrm>
            <a:off x="3657979" y="5050225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Ottobock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juvo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b5</a:t>
            </a:r>
            <a:endParaRPr lang="ru-RU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29DBB-4A5A-4EE3-8459-BB7C5FCC3C09}"/>
              </a:ext>
            </a:extLst>
          </p:cNvPr>
          <p:cNvSpPr txBox="1"/>
          <p:nvPr/>
        </p:nvSpPr>
        <p:spPr>
          <a:xfrm>
            <a:off x="9160184" y="5065614"/>
            <a:ext cx="2472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Pulse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270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51671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Сравнение основных параметров существующих решений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3336307"/>
                  </p:ext>
                </p:extLst>
              </p:nvPr>
            </p:nvGraphicFramePr>
            <p:xfrm>
              <a:off x="838200" y="1212608"/>
              <a:ext cx="10187871" cy="5878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112655">
                      <a:extLst>
                        <a:ext uri="{9D8B030D-6E8A-4147-A177-3AD203B41FA5}">
                          <a16:colId xmlns:a16="http://schemas.microsoft.com/office/drawing/2014/main" val="2673989750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355416">
                      <a:extLst>
                        <a:ext uri="{9D8B030D-6E8A-4147-A177-3AD203B41FA5}">
                          <a16:colId xmlns:a16="http://schemas.microsoft.com/office/drawing/2014/main" val="3173952442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50332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GTS4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Juvo</a:t>
                          </a:r>
                          <a:r>
                            <a:rPr lang="en-US" sz="1400" dirty="0"/>
                            <a:t> B5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270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2019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2019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03162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err="1"/>
                            <a:t>Ступенькоход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91342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Смешенная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550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1903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93474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20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93474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3336307"/>
                  </p:ext>
                </p:extLst>
              </p:nvPr>
            </p:nvGraphicFramePr>
            <p:xfrm>
              <a:off x="838200" y="1212608"/>
              <a:ext cx="10187871" cy="5878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112655">
                      <a:extLst>
                        <a:ext uri="{9D8B030D-6E8A-4147-A177-3AD203B41FA5}">
                          <a16:colId xmlns:a16="http://schemas.microsoft.com/office/drawing/2014/main" val="2673989750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355416">
                      <a:extLst>
                        <a:ext uri="{9D8B030D-6E8A-4147-A177-3AD203B41FA5}">
                          <a16:colId xmlns:a16="http://schemas.microsoft.com/office/drawing/2014/main" val="3173952442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50332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GTS4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Juvo</a:t>
                          </a:r>
                          <a:r>
                            <a:rPr lang="en-US" sz="1400" dirty="0"/>
                            <a:t> B5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270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2019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2019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err="1"/>
                            <a:t>Ступенькоход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Смешенная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550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93474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20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93474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71495" t="-527922" r="-511215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232400" t="-527922" r="-337600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454098" t="-527922" r="-361202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454709" t="-527922" r="-196413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554709" t="-527922" r="-96413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685446" t="-527922" r="-939" b="-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981</Words>
  <Application>Microsoft Office PowerPoint</Application>
  <PresentationFormat>Широкоэкранный</PresentationFormat>
  <Paragraphs>210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Times New Roman</vt:lpstr>
      <vt:lpstr>Тема Office</vt:lpstr>
      <vt:lpstr>Комплексная система управления движения инвалидной коляски </vt:lpstr>
      <vt:lpstr>Актуальность</vt:lpstr>
      <vt:lpstr>Актуальность</vt:lpstr>
      <vt:lpstr>Классификация устройств для преодоления препятствий</vt:lpstr>
      <vt:lpstr>Типовые проблемы</vt:lpstr>
      <vt:lpstr>Существующие решения</vt:lpstr>
      <vt:lpstr>Существующие решения</vt:lpstr>
      <vt:lpstr>Существующие решения</vt:lpstr>
      <vt:lpstr>Сравнение основных параметров существующих решений</vt:lpstr>
      <vt:lpstr>Обоснование проекта</vt:lpstr>
      <vt:lpstr>Идея проекта</vt:lpstr>
      <vt:lpstr>Цели и задачи проекта</vt:lpstr>
      <vt:lpstr>Основные пункты из технического задания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33</cp:revision>
  <dcterms:created xsi:type="dcterms:W3CDTF">2023-10-19T08:59:10Z</dcterms:created>
  <dcterms:modified xsi:type="dcterms:W3CDTF">2023-12-03T16:26:44Z</dcterms:modified>
</cp:coreProperties>
</file>